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345" r:id="rId2"/>
    <p:sldId id="346" r:id="rId3"/>
    <p:sldId id="375" r:id="rId4"/>
    <p:sldId id="379" r:id="rId5"/>
    <p:sldId id="395" r:id="rId6"/>
    <p:sldId id="396" r:id="rId7"/>
    <p:sldId id="368" r:id="rId8"/>
    <p:sldId id="398" r:id="rId9"/>
    <p:sldId id="381" r:id="rId10"/>
    <p:sldId id="399" r:id="rId11"/>
    <p:sldId id="397" r:id="rId12"/>
    <p:sldId id="382" r:id="rId13"/>
    <p:sldId id="383" r:id="rId14"/>
    <p:sldId id="384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350" r:id="rId25"/>
  </p:sldIdLst>
  <p:sldSz cx="9144000" cy="6858000" type="screen4x3"/>
  <p:notesSz cx="992981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ana Louw" initials="D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66"/>
    <a:srgbClr val="00FF0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65C35-2AC1-4B14-BFFF-986383B1EDD3}" type="datetimeFigureOut">
              <a:rPr lang="en-ZA" smtClean="0"/>
              <a:t>2018/05/01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41EB-ACAB-491B-99FA-DBE8E5917E2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6014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ED7D1-EDB0-4220-B78A-46ADB4CA27F0}" type="datetimeFigureOut">
              <a:rPr lang="en-ZA" smtClean="0"/>
              <a:t>2018/05/01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5CC48-ECC4-4A0C-94FE-2DA2AD86A05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093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740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6AE3A14-D1F7-4FF1-942C-F15B0E6FA3F6}" type="datetimeFigureOut">
              <a:rPr lang="en-US"/>
              <a:pPr>
                <a:defRPr/>
              </a:pPr>
              <a:t>2018/05/01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8F5B67-BC31-4BB8-886B-173367E6D3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057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165585C-0E1F-4AF6-99D6-226600BE5C21}" type="datetimeFigureOut">
              <a:rPr lang="en-US"/>
              <a:pPr>
                <a:defRPr/>
              </a:pPr>
              <a:t>2018/05/01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BE9248-8009-4D9A-BA3A-ACEA5A7971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277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EAF1AC7-75C7-44B1-B01E-244158A60B9C}" type="datetimeFigureOut">
              <a:rPr lang="en-US"/>
              <a:pPr>
                <a:defRPr/>
              </a:pPr>
              <a:t>2018/05/01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E98B98-64FC-48B7-8E14-0F1E460A80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984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5B4D783-A665-45AB-94A2-BADD282339D2}" type="datetimeFigureOut">
              <a:rPr lang="en-US"/>
              <a:pPr>
                <a:defRPr/>
              </a:pPr>
              <a:t>2018/05/01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574BB2-48CC-40A8-BF08-2589F032CA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801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6D4997B-D25E-48A9-8410-AAECBDB37CB0}" type="datetimeFigureOut">
              <a:rPr lang="en-US"/>
              <a:pPr>
                <a:defRPr/>
              </a:pPr>
              <a:t>2018/05/01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20D22E-DA1D-4597-A4E1-E45B00E8C0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526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2EEE2EA-2BAC-4EE0-B860-8E2DEA9B2123}" type="datetimeFigureOut">
              <a:rPr lang="en-US"/>
              <a:pPr>
                <a:defRPr/>
              </a:pPr>
              <a:t>2018/05/01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CDC69A-5FAB-4314-AA5A-72A2812814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514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A19A440-010B-411A-86E7-54018A96696D}" type="datetimeFigureOut">
              <a:rPr lang="en-US"/>
              <a:pPr>
                <a:defRPr/>
              </a:pPr>
              <a:t>2018/05/01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21D6AC-38CA-46F0-8386-6810902C20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823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10B7644-B752-49C8-B87E-D9B52AF5B553}" type="datetimeFigureOut">
              <a:rPr lang="en-US"/>
              <a:pPr>
                <a:defRPr/>
              </a:pPr>
              <a:t>2018/05/01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8456ED-0C6A-4997-BC3E-8E335E2541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634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317481C-6923-468F-8691-612978CB12F7}" type="datetimeFigureOut">
              <a:rPr lang="en-US"/>
              <a:pPr>
                <a:defRPr/>
              </a:pPr>
              <a:t>2018/05/01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8795DC-5C6D-4F54-864D-DA872082B1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841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74046EE-0EE6-4139-9260-FA23EDC6CDAB}" type="datetimeFigureOut">
              <a:rPr lang="en-US"/>
              <a:pPr>
                <a:defRPr/>
              </a:pPr>
              <a:t>2018/05/01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13E606-5A05-41FC-B1FD-F5AA7D983E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576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B0F2626-29CA-4C1E-9D23-D72761B3C513}" type="datetimeFigureOut">
              <a:rPr lang="en-US"/>
              <a:pPr>
                <a:defRPr/>
              </a:pPr>
              <a:t>2018/05/01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754A25-D373-4572-B1AC-CAF63B0089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44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90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anose="020B0600070205080204" pitchFamily="34" charset="-128"/>
              </a:rPr>
              <a:t>PRESENTATION TITLE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Presented by: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Name Surname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Directorate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Light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Date</a:t>
            </a:r>
          </a:p>
        </p:txBody>
      </p:sp>
      <p:pic>
        <p:nvPicPr>
          <p:cNvPr id="15363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1877" y="1517509"/>
            <a:ext cx="6376027" cy="1067552"/>
          </a:xfrm>
          <a:prstGeom prst="rect">
            <a:avLst/>
          </a:prstGeom>
        </p:spPr>
        <p:txBody>
          <a:bodyPr/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PSC MEETING 4, </a:t>
            </a:r>
            <a:b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15 MAY 2018</a:t>
            </a: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61900" y="2539254"/>
            <a:ext cx="6773164" cy="2979641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WATER RESOURCE CLASSES AND RESOURCE QUALITY OBJECTIVES FOR THE WATER RESOURCES IN THE MZIMVUBU CATCHMENT:</a:t>
            </a:r>
          </a:p>
          <a:p>
            <a:pPr marL="0" indent="0" algn="ctr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WETLANDS</a:t>
            </a:r>
            <a:endParaRPr lang="en-Z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5" y="1348836"/>
            <a:ext cx="1934292" cy="1450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4" y="3027064"/>
            <a:ext cx="2276713" cy="1707535"/>
          </a:xfrm>
          <a:prstGeom prst="rect">
            <a:avLst/>
          </a:prstGeom>
        </p:spPr>
      </p:pic>
      <p:pic>
        <p:nvPicPr>
          <p:cNvPr id="11" name="Picture 4" descr="20160921_1253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4" y="4946974"/>
            <a:ext cx="2276713" cy="11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4389" y="5524891"/>
            <a:ext cx="468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MacKenzie</a:t>
            </a:r>
            <a:endParaRPr lang="en-ZA" sz="24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CAEF42-B4D6-4F0F-B2CF-A980FCFE9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056855"/>
              </p:ext>
            </p:extLst>
          </p:nvPr>
        </p:nvGraphicFramePr>
        <p:xfrm>
          <a:off x="476518" y="1506828"/>
          <a:ext cx="8512934" cy="3404965"/>
        </p:xfrm>
        <a:graphic>
          <a:graphicData uri="http://schemas.openxmlformats.org/drawingml/2006/table">
            <a:tbl>
              <a:tblPr/>
              <a:tblGrid>
                <a:gridCol w="2968613">
                  <a:extLst>
                    <a:ext uri="{9D8B030D-6E8A-4147-A177-3AD203B41FA5}">
                      <a16:colId xmlns:a16="http://schemas.microsoft.com/office/drawing/2014/main" val="2352970308"/>
                    </a:ext>
                  </a:extLst>
                </a:gridCol>
                <a:gridCol w="1251474">
                  <a:extLst>
                    <a:ext uri="{9D8B030D-6E8A-4147-A177-3AD203B41FA5}">
                      <a16:colId xmlns:a16="http://schemas.microsoft.com/office/drawing/2014/main" val="130607779"/>
                    </a:ext>
                  </a:extLst>
                </a:gridCol>
                <a:gridCol w="1251474">
                  <a:extLst>
                    <a:ext uri="{9D8B030D-6E8A-4147-A177-3AD203B41FA5}">
                      <a16:colId xmlns:a16="http://schemas.microsoft.com/office/drawing/2014/main" val="4094032032"/>
                    </a:ext>
                  </a:extLst>
                </a:gridCol>
                <a:gridCol w="1251474">
                  <a:extLst>
                    <a:ext uri="{9D8B030D-6E8A-4147-A177-3AD203B41FA5}">
                      <a16:colId xmlns:a16="http://schemas.microsoft.com/office/drawing/2014/main" val="2103478194"/>
                    </a:ext>
                  </a:extLst>
                </a:gridCol>
                <a:gridCol w="1789899">
                  <a:extLst>
                    <a:ext uri="{9D8B030D-6E8A-4147-A177-3AD203B41FA5}">
                      <a16:colId xmlns:a16="http://schemas.microsoft.com/office/drawing/2014/main" val="3638361657"/>
                    </a:ext>
                  </a:extLst>
                </a:gridCol>
              </a:tblGrid>
              <a:tr h="3634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Disturbance Class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Extent (%) of HGM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Total Extent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717565"/>
                  </a:ext>
                </a:extLst>
              </a:tr>
              <a:tr h="363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Floodplain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Floodplain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Floodplain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Wetland Complex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319319"/>
                  </a:ext>
                </a:extLst>
              </a:tr>
              <a:tr h="363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Infrastructure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979432"/>
                  </a:ext>
                </a:extLst>
              </a:tr>
              <a:tr h="363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Shallow flooding by dams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835152"/>
                  </a:ext>
                </a:extLst>
              </a:tr>
              <a:tr h="363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Agricultural activities / Crop lands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317679"/>
                  </a:ext>
                </a:extLst>
              </a:tr>
              <a:tr h="363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Perennial pastures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539619"/>
                  </a:ext>
                </a:extLst>
              </a:tr>
              <a:tr h="363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Canals / trenching /furrows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654909"/>
                  </a:ext>
                </a:extLst>
              </a:tr>
              <a:tr h="363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Old / abandoned lands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692377"/>
                  </a:ext>
                </a:extLst>
              </a:tr>
              <a:tr h="363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Dense alien vegetation patches.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84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DB61B4-B7D7-42B2-A022-2F4D0A9E42AB}"/>
              </a:ext>
            </a:extLst>
          </p:cNvPr>
          <p:cNvSpPr txBox="1"/>
          <p:nvPr/>
        </p:nvSpPr>
        <p:spPr>
          <a:xfrm>
            <a:off x="1683186" y="296396"/>
            <a:ext cx="69606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SUMMARY: DETAILED PES, EXAMPLE OF A HIGH PRIORITY 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</a:rPr>
              <a:t>WETLAND COMPLEX</a:t>
            </a:r>
          </a:p>
        </p:txBody>
      </p:sp>
    </p:spTree>
    <p:extLst>
      <p:ext uri="{BB962C8B-B14F-4D97-AF65-F5344CB8AC3E}">
        <p14:creationId xmlns:p14="http://schemas.microsoft.com/office/powerpoint/2010/main" val="3640147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1A3D8-91DC-48B9-A178-8643C77E3157}"/>
              </a:ext>
            </a:extLst>
          </p:cNvPr>
          <p:cNvSpPr txBox="1"/>
          <p:nvPr/>
        </p:nvSpPr>
        <p:spPr>
          <a:xfrm>
            <a:off x="1742244" y="260055"/>
            <a:ext cx="7127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RQOs: THREE LEVELS OF RQOs FOR THE WMA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B9CAD6-7EA0-40E7-9801-7936D44F08CB}"/>
              </a:ext>
            </a:extLst>
          </p:cNvPr>
          <p:cNvSpPr/>
          <p:nvPr/>
        </p:nvSpPr>
        <p:spPr>
          <a:xfrm>
            <a:off x="1441814" y="783275"/>
            <a:ext cx="7427637" cy="5588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Broad level narrative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RQOs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800100" lvl="1" indent="-342900">
              <a:spcBef>
                <a:spcPts val="100"/>
              </a:spcBef>
              <a:buFont typeface="Wingdings" panose="05000000000000000000" pitchFamily="2" charset="2"/>
              <a:buChar char="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quaternary catchment scale</a:t>
            </a:r>
          </a:p>
          <a:p>
            <a:pPr marL="800100" lvl="1" indent="-342900">
              <a:spcBef>
                <a:spcPts val="100"/>
              </a:spcBef>
              <a:buFont typeface="Wingdings" panose="05000000000000000000" pitchFamily="2" charset="2"/>
              <a:buChar char="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focused on averages of PES and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EIS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categories (existing data)</a:t>
            </a:r>
          </a:p>
          <a:p>
            <a:pPr marL="800100" lvl="1" indent="-342900">
              <a:spcBef>
                <a:spcPts val="100"/>
              </a:spcBef>
              <a:buFont typeface="Wingdings" panose="05000000000000000000" pitchFamily="2" charset="2"/>
              <a:buChar char="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have been developed so that at the least all wetlands, even low priority, have some measure of protection</a:t>
            </a:r>
          </a:p>
          <a:p>
            <a:pPr marL="342900" marR="0" lvl="0" indent="-342900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Catchment level 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RQOs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800100" lvl="1" indent="-342900">
              <a:spcBef>
                <a:spcPts val="100"/>
              </a:spcBef>
              <a:buFont typeface="Wingdings" panose="05000000000000000000" pitchFamily="2" charset="2"/>
              <a:buChar char="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SQ catchment scale</a:t>
            </a:r>
          </a:p>
          <a:p>
            <a:pPr marL="800100" lvl="1" indent="-342900">
              <a:spcBef>
                <a:spcPts val="100"/>
              </a:spcBef>
              <a:buFont typeface="Wingdings" panose="05000000000000000000" pitchFamily="2" charset="2"/>
              <a:buChar char="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specify more detail and at a finer scale than the broad level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RQOs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100"/>
              </a:spcBef>
              <a:buFont typeface="Wingdings" panose="05000000000000000000" pitchFamily="2" charset="2"/>
              <a:buChar char="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component (e.g. habitat) and sub-component (e.g. integrity and condition) specific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Detailed 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RQOs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100"/>
              </a:spcBef>
              <a:buFont typeface="Wingdings" panose="05000000000000000000" pitchFamily="2" charset="2"/>
              <a:buChar char="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Wetland or wetland complex scale</a:t>
            </a:r>
          </a:p>
          <a:p>
            <a:pPr marL="800100" lvl="1" indent="-342900">
              <a:spcBef>
                <a:spcPts val="100"/>
              </a:spcBef>
              <a:buFont typeface="Wingdings" panose="05000000000000000000" pitchFamily="2" charset="2"/>
              <a:buChar char="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Google Earth © used to conduct level 1 Wet-Health assessments for floodplains and verify PESEIS metrics for other wetland types</a:t>
            </a:r>
          </a:p>
          <a:p>
            <a:pPr marL="800100" lvl="1" indent="-342900">
              <a:spcBef>
                <a:spcPts val="100"/>
              </a:spcBef>
              <a:buFont typeface="Wingdings" panose="05000000000000000000" pitchFamily="2" charset="2"/>
              <a:buChar char="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Based on wetland habitat modification and wetland continuity (fragmentation and connectivity) modification</a:t>
            </a:r>
          </a:p>
        </p:txBody>
      </p:sp>
    </p:spTree>
    <p:extLst>
      <p:ext uri="{BB962C8B-B14F-4D97-AF65-F5344CB8AC3E}">
        <p14:creationId xmlns:p14="http://schemas.microsoft.com/office/powerpoint/2010/main" val="129032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0D2D7-8BE8-4E39-90E5-496BB82523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92" y="771189"/>
            <a:ext cx="6415002" cy="55137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41DEAA-33CC-46E0-9B65-95C6CBB9A2A4}"/>
              </a:ext>
            </a:extLst>
          </p:cNvPr>
          <p:cNvSpPr txBox="1"/>
          <p:nvPr/>
        </p:nvSpPr>
        <p:spPr>
          <a:xfrm>
            <a:off x="1620337" y="181775"/>
            <a:ext cx="7523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LEVEL NARRATIVE RQOs FOR THE WMA</a:t>
            </a:r>
          </a:p>
        </p:txBody>
      </p:sp>
    </p:spTree>
    <p:extLst>
      <p:ext uri="{BB962C8B-B14F-4D97-AF65-F5344CB8AC3E}">
        <p14:creationId xmlns:p14="http://schemas.microsoft.com/office/powerpoint/2010/main" val="109803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F7C598-01DA-454B-AF65-C6C0AEE23A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50948" y="769780"/>
            <a:ext cx="6355925" cy="5515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A669C0-BA2F-4C49-9FE4-13EBCDBFF545}"/>
              </a:ext>
            </a:extLst>
          </p:cNvPr>
          <p:cNvSpPr txBox="1"/>
          <p:nvPr/>
        </p:nvSpPr>
        <p:spPr>
          <a:xfrm>
            <a:off x="1654001" y="216954"/>
            <a:ext cx="7489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LEVEL NARRATIVE RQOs FOR THE WMA</a:t>
            </a:r>
          </a:p>
        </p:txBody>
      </p:sp>
    </p:spTree>
    <p:extLst>
      <p:ext uri="{BB962C8B-B14F-4D97-AF65-F5344CB8AC3E}">
        <p14:creationId xmlns:p14="http://schemas.microsoft.com/office/powerpoint/2010/main" val="3253078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20240E-4FB2-4933-AFCD-AB911048C4F8}"/>
              </a:ext>
            </a:extLst>
          </p:cNvPr>
          <p:cNvSpPr txBox="1"/>
          <p:nvPr/>
        </p:nvSpPr>
        <p:spPr>
          <a:xfrm>
            <a:off x="2861627" y="404817"/>
            <a:ext cx="4470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CATCHMENT LEVEL RQOs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A37373-B576-4DF1-AC0A-3991A8832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14338"/>
              </p:ext>
            </p:extLst>
          </p:nvPr>
        </p:nvGraphicFramePr>
        <p:xfrm>
          <a:off x="908518" y="1246236"/>
          <a:ext cx="7886700" cy="2182495"/>
        </p:xfrm>
        <a:graphic>
          <a:graphicData uri="http://schemas.openxmlformats.org/drawingml/2006/table">
            <a:tbl>
              <a:tblPr firstRow="1" firstCol="1" bandRow="1"/>
              <a:tblGrid>
                <a:gridCol w="591503">
                  <a:extLst>
                    <a:ext uri="{9D8B030D-6E8A-4147-A177-3AD203B41FA5}">
                      <a16:colId xmlns:a16="http://schemas.microsoft.com/office/drawing/2014/main" val="4083693583"/>
                    </a:ext>
                  </a:extLst>
                </a:gridCol>
                <a:gridCol w="1047354">
                  <a:extLst>
                    <a:ext uri="{9D8B030D-6E8A-4147-A177-3AD203B41FA5}">
                      <a16:colId xmlns:a16="http://schemas.microsoft.com/office/drawing/2014/main" val="914054109"/>
                    </a:ext>
                  </a:extLst>
                </a:gridCol>
                <a:gridCol w="1328120">
                  <a:extLst>
                    <a:ext uri="{9D8B030D-6E8A-4147-A177-3AD203B41FA5}">
                      <a16:colId xmlns:a16="http://schemas.microsoft.com/office/drawing/2014/main" val="685312328"/>
                    </a:ext>
                  </a:extLst>
                </a:gridCol>
                <a:gridCol w="976373">
                  <a:extLst>
                    <a:ext uri="{9D8B030D-6E8A-4147-A177-3AD203B41FA5}">
                      <a16:colId xmlns:a16="http://schemas.microsoft.com/office/drawing/2014/main" val="109942129"/>
                    </a:ext>
                  </a:extLst>
                </a:gridCol>
                <a:gridCol w="976373">
                  <a:extLst>
                    <a:ext uri="{9D8B030D-6E8A-4147-A177-3AD203B41FA5}">
                      <a16:colId xmlns:a16="http://schemas.microsoft.com/office/drawing/2014/main" val="500827652"/>
                    </a:ext>
                  </a:extLst>
                </a:gridCol>
                <a:gridCol w="976373">
                  <a:extLst>
                    <a:ext uri="{9D8B030D-6E8A-4147-A177-3AD203B41FA5}">
                      <a16:colId xmlns:a16="http://schemas.microsoft.com/office/drawing/2014/main" val="2158473366"/>
                    </a:ext>
                  </a:extLst>
                </a:gridCol>
                <a:gridCol w="995302">
                  <a:extLst>
                    <a:ext uri="{9D8B030D-6E8A-4147-A177-3AD203B41FA5}">
                      <a16:colId xmlns:a16="http://schemas.microsoft.com/office/drawing/2014/main" val="776186819"/>
                    </a:ext>
                  </a:extLst>
                </a:gridCol>
                <a:gridCol w="995302">
                  <a:extLst>
                    <a:ext uri="{9D8B030D-6E8A-4147-A177-3AD203B41FA5}">
                      <a16:colId xmlns:a16="http://schemas.microsoft.com/office/drawing/2014/main" val="752515761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QUAT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SQR PESEIS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NAME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Wetland EI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Wetland ES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EIS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WETLAND PRIORITY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3424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T31J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T31J-05588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Mzimvubu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1874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T32A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T32A-04907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Mzintlanga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8733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T32A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T32A-04965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Mzintlava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4212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T32B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T32B-05103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Mzintlava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C/D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9543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T32B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T32B-05116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6682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T32B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T32B-05184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Mzintlava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543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T32C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T32C-05219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Mill Stream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8494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T32C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T32C-05243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aManzamnyama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5362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T32C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T32C-05273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Mzintlava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180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T32C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T32C-05313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Mzintlava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B/C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75702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AAA7DFD-0124-4857-BBF6-BB15502025AE}"/>
              </a:ext>
            </a:extLst>
          </p:cNvPr>
          <p:cNvSpPr/>
          <p:nvPr/>
        </p:nvSpPr>
        <p:spPr>
          <a:xfrm>
            <a:off x="1453642" y="3892120"/>
            <a:ext cx="7602436" cy="2157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RQOs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(mostly narrative) set for the following components:</a:t>
            </a:r>
          </a:p>
          <a:p>
            <a:pPr marL="800100" lvl="1" indent="-342900">
              <a:lnSpc>
                <a:spcPct val="120000"/>
              </a:lnSpc>
              <a:spcBef>
                <a:spcPts val="100"/>
              </a:spcBef>
              <a:buFont typeface="Wingdings" panose="05000000000000000000" pitchFamily="2" charset="2"/>
              <a:buChar char="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Water quantity</a:t>
            </a:r>
          </a:p>
          <a:p>
            <a:pPr marL="800100" lvl="1" indent="-342900">
              <a:lnSpc>
                <a:spcPct val="120000"/>
              </a:lnSpc>
              <a:spcBef>
                <a:spcPts val="100"/>
              </a:spcBef>
              <a:buFont typeface="Wingdings" panose="05000000000000000000" pitchFamily="2" charset="2"/>
              <a:buChar char="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Water quality</a:t>
            </a:r>
          </a:p>
          <a:p>
            <a:pPr marL="800100" lvl="1" indent="-342900">
              <a:lnSpc>
                <a:spcPct val="120000"/>
              </a:lnSpc>
              <a:spcBef>
                <a:spcPts val="100"/>
              </a:spcBef>
              <a:buFont typeface="Wingdings" panose="05000000000000000000" pitchFamily="2" charset="2"/>
              <a:buChar char="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Habitat</a:t>
            </a:r>
          </a:p>
          <a:p>
            <a:pPr marL="800100" lvl="1" indent="-342900">
              <a:lnSpc>
                <a:spcPct val="120000"/>
              </a:lnSpc>
              <a:spcBef>
                <a:spcPts val="100"/>
              </a:spcBef>
              <a:buFont typeface="Wingdings" panose="05000000000000000000" pitchFamily="2" charset="2"/>
              <a:buChar char="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Biota </a:t>
            </a:r>
          </a:p>
          <a:p>
            <a:pPr marL="800100" lvl="1" indent="-342900">
              <a:lnSpc>
                <a:spcPct val="120000"/>
              </a:lnSpc>
              <a:spcBef>
                <a:spcPts val="100"/>
              </a:spcBef>
              <a:buFont typeface="Wingdings" panose="05000000000000000000" pitchFamily="2" charset="2"/>
              <a:buChar char="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Ecosystem services</a:t>
            </a:r>
          </a:p>
        </p:txBody>
      </p:sp>
    </p:spTree>
    <p:extLst>
      <p:ext uri="{BB962C8B-B14F-4D97-AF65-F5344CB8AC3E}">
        <p14:creationId xmlns:p14="http://schemas.microsoft.com/office/powerpoint/2010/main" val="1786058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20240E-4FB2-4933-AFCD-AB911048C4F8}"/>
              </a:ext>
            </a:extLst>
          </p:cNvPr>
          <p:cNvSpPr txBox="1"/>
          <p:nvPr/>
        </p:nvSpPr>
        <p:spPr>
          <a:xfrm>
            <a:off x="2703365" y="387233"/>
            <a:ext cx="480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CATCHMENT LEVEL RQOs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9E44A-9E5D-4B83-9318-6C0C1B405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875"/>
          <a:stretch/>
        </p:blipFill>
        <p:spPr>
          <a:xfrm>
            <a:off x="375751" y="1220001"/>
            <a:ext cx="8392498" cy="382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68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20240E-4FB2-4933-AFCD-AB911048C4F8}"/>
              </a:ext>
            </a:extLst>
          </p:cNvPr>
          <p:cNvSpPr txBox="1"/>
          <p:nvPr/>
        </p:nvSpPr>
        <p:spPr>
          <a:xfrm>
            <a:off x="2712157" y="343272"/>
            <a:ext cx="480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CATCHMENT LEVEL RQOs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83CFD7-873F-48D6-91B5-811E40D5F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415"/>
          <a:stretch/>
        </p:blipFill>
        <p:spPr>
          <a:xfrm>
            <a:off x="375388" y="1269950"/>
            <a:ext cx="8768612" cy="35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4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CB576F-A30A-4E12-B0EC-F5AD89FCE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3" y="1290580"/>
            <a:ext cx="8836833" cy="3384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DA3E43-6707-45AF-8E97-E28868E4D977}"/>
              </a:ext>
            </a:extLst>
          </p:cNvPr>
          <p:cNvSpPr txBox="1"/>
          <p:nvPr/>
        </p:nvSpPr>
        <p:spPr>
          <a:xfrm>
            <a:off x="2729742" y="404817"/>
            <a:ext cx="480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CATCHMENT LEVEL RQOs</a:t>
            </a:r>
          </a:p>
        </p:txBody>
      </p:sp>
    </p:spTree>
    <p:extLst>
      <p:ext uri="{BB962C8B-B14F-4D97-AF65-F5344CB8AC3E}">
        <p14:creationId xmlns:p14="http://schemas.microsoft.com/office/powerpoint/2010/main" val="449441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20240E-4FB2-4933-AFCD-AB911048C4F8}"/>
              </a:ext>
            </a:extLst>
          </p:cNvPr>
          <p:cNvSpPr txBox="1"/>
          <p:nvPr/>
        </p:nvSpPr>
        <p:spPr>
          <a:xfrm>
            <a:off x="2720579" y="383489"/>
            <a:ext cx="480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CATCHMENT LEVEL RQOs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44C169-A792-4908-B678-BFE882896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703" y="1248652"/>
            <a:ext cx="7496378" cy="53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39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20240E-4FB2-4933-AFCD-AB911048C4F8}"/>
              </a:ext>
            </a:extLst>
          </p:cNvPr>
          <p:cNvSpPr txBox="1"/>
          <p:nvPr/>
        </p:nvSpPr>
        <p:spPr>
          <a:xfrm>
            <a:off x="2756119" y="501533"/>
            <a:ext cx="480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CATCHMENT LEVEL RQOs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E541AC-165A-4D1C-807E-5A3122178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96" y="1505303"/>
            <a:ext cx="8618004" cy="37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7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ody of water surrounded by trees&#10;&#10;Description generated with very high confidence">
            <a:extLst>
              <a:ext uri="{FF2B5EF4-FFF2-40B4-BE49-F238E27FC236}">
                <a16:creationId xmlns:a16="http://schemas.microsoft.com/office/drawing/2014/main" id="{3C47A075-FF13-4FAC-9ACB-B30729E2E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C401E42-ABC3-4F05-8E02-E6D0564F4CB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16138" y="126026"/>
            <a:ext cx="3981676" cy="1077218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WETLAND STUDY:</a:t>
            </a:r>
            <a:b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RQOs</a:t>
            </a:r>
          </a:p>
        </p:txBody>
      </p:sp>
      <p:sp>
        <p:nvSpPr>
          <p:cNvPr id="4" name="Title 15">
            <a:extLst>
              <a:ext uri="{FF2B5EF4-FFF2-40B4-BE49-F238E27FC236}">
                <a16:creationId xmlns:a16="http://schemas.microsoft.com/office/drawing/2014/main" id="{C2C075FD-C1A2-46FA-A61D-D2BD77553FCE}"/>
              </a:ext>
            </a:extLst>
          </p:cNvPr>
          <p:cNvSpPr txBox="1">
            <a:spLocks/>
          </p:cNvSpPr>
          <p:nvPr/>
        </p:nvSpPr>
        <p:spPr>
          <a:xfrm>
            <a:off x="1756107" y="1905506"/>
            <a:ext cx="6101737" cy="304698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Summary Wetland PES, </a:t>
            </a:r>
            <a:r>
              <a:rPr lang="en-Z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EIS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Summary Wetland Priority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Wetland </a:t>
            </a:r>
            <a:r>
              <a:rPr lang="en-Z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RQOs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Broad Level </a:t>
            </a:r>
            <a:r>
              <a:rPr lang="en-Z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RQOs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Catchment Level </a:t>
            </a:r>
            <a:r>
              <a:rPr lang="en-Z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RQOs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Detailed </a:t>
            </a:r>
            <a:r>
              <a:rPr lang="en-Z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RQOs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59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583070-7DC4-4610-AC59-A96414063255}"/>
              </a:ext>
            </a:extLst>
          </p:cNvPr>
          <p:cNvSpPr txBox="1"/>
          <p:nvPr/>
        </p:nvSpPr>
        <p:spPr>
          <a:xfrm>
            <a:off x="3692809" y="337257"/>
            <a:ext cx="2514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DETAILED RQOs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2542A2-76EF-4A4B-B277-74A732688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5" y="1080642"/>
            <a:ext cx="8886318" cy="50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43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90C635-E61B-4D42-84FB-92E792810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7" y="1077978"/>
            <a:ext cx="8689486" cy="5101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80BAB2-A5B2-4676-8E66-AF64656FE09F}"/>
              </a:ext>
            </a:extLst>
          </p:cNvPr>
          <p:cNvSpPr txBox="1"/>
          <p:nvPr/>
        </p:nvSpPr>
        <p:spPr>
          <a:xfrm>
            <a:off x="3587302" y="242607"/>
            <a:ext cx="2514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DETAILED RQOs</a:t>
            </a:r>
          </a:p>
        </p:txBody>
      </p:sp>
    </p:spTree>
    <p:extLst>
      <p:ext uri="{BB962C8B-B14F-4D97-AF65-F5344CB8AC3E}">
        <p14:creationId xmlns:p14="http://schemas.microsoft.com/office/powerpoint/2010/main" val="1417987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80BAB2-A5B2-4676-8E66-AF64656FE09F}"/>
              </a:ext>
            </a:extLst>
          </p:cNvPr>
          <p:cNvSpPr txBox="1"/>
          <p:nvPr/>
        </p:nvSpPr>
        <p:spPr>
          <a:xfrm>
            <a:off x="3719186" y="275231"/>
            <a:ext cx="2514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DETAILED RQOs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E85656-3B8A-4F3C-AB3E-D7C5C1245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43" y="994040"/>
            <a:ext cx="8751513" cy="532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21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64A350C-3456-422A-AD73-C9E43F8AE81F}"/>
              </a:ext>
            </a:extLst>
          </p:cNvPr>
          <p:cNvSpPr txBox="1"/>
          <p:nvPr/>
        </p:nvSpPr>
        <p:spPr>
          <a:xfrm>
            <a:off x="3587301" y="330530"/>
            <a:ext cx="2514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DETAILED RQOs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A63C31-BD2D-4E79-BDD5-418902032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7" y="1158630"/>
            <a:ext cx="8893035" cy="46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0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9134" y="2755174"/>
            <a:ext cx="685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FOR CLARIFICATION</a:t>
            </a:r>
          </a:p>
        </p:txBody>
      </p:sp>
    </p:spTree>
    <p:extLst>
      <p:ext uri="{BB962C8B-B14F-4D97-AF65-F5344CB8AC3E}">
        <p14:creationId xmlns:p14="http://schemas.microsoft.com/office/powerpoint/2010/main" val="334174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4643E5-6A68-46FF-905A-102188DCC689}"/>
              </a:ext>
            </a:extLst>
          </p:cNvPr>
          <p:cNvSpPr txBox="1"/>
          <p:nvPr/>
        </p:nvSpPr>
        <p:spPr>
          <a:xfrm>
            <a:off x="3601439" y="161669"/>
            <a:ext cx="3254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WETLAND TYPES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EB97D-6711-4CDF-B2AC-34BC6EA3B5A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4904" r="4700" b="4665"/>
          <a:stretch/>
        </p:blipFill>
        <p:spPr bwMode="auto">
          <a:xfrm>
            <a:off x="1608992" y="800101"/>
            <a:ext cx="7385538" cy="5567016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95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0F10C2-EF01-49E9-B40A-1E6C3E55099A}"/>
              </a:ext>
            </a:extLst>
          </p:cNvPr>
          <p:cNvSpPr txBox="1"/>
          <p:nvPr/>
        </p:nvSpPr>
        <p:spPr>
          <a:xfrm>
            <a:off x="3068966" y="126499"/>
            <a:ext cx="4097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SUMMARY: WETLAND 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02664-5B84-4A92-9360-6B0B2DBEB6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8496" y="728850"/>
            <a:ext cx="6774287" cy="5723465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095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5606BE-E74D-425D-A669-E2F5E3A9D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993210"/>
              </p:ext>
            </p:extLst>
          </p:nvPr>
        </p:nvGraphicFramePr>
        <p:xfrm>
          <a:off x="541100" y="1021671"/>
          <a:ext cx="8358817" cy="5130090"/>
        </p:xfrm>
        <a:graphic>
          <a:graphicData uri="http://schemas.openxmlformats.org/drawingml/2006/table">
            <a:tbl>
              <a:tblPr firstRow="1" firstCol="1" bandRow="1"/>
              <a:tblGrid>
                <a:gridCol w="980196">
                  <a:extLst>
                    <a:ext uri="{9D8B030D-6E8A-4147-A177-3AD203B41FA5}">
                      <a16:colId xmlns:a16="http://schemas.microsoft.com/office/drawing/2014/main" val="366474164"/>
                    </a:ext>
                  </a:extLst>
                </a:gridCol>
                <a:gridCol w="1324170">
                  <a:extLst>
                    <a:ext uri="{9D8B030D-6E8A-4147-A177-3AD203B41FA5}">
                      <a16:colId xmlns:a16="http://schemas.microsoft.com/office/drawing/2014/main" val="3526052689"/>
                    </a:ext>
                  </a:extLst>
                </a:gridCol>
                <a:gridCol w="978471">
                  <a:extLst>
                    <a:ext uri="{9D8B030D-6E8A-4147-A177-3AD203B41FA5}">
                      <a16:colId xmlns:a16="http://schemas.microsoft.com/office/drawing/2014/main" val="1458329154"/>
                    </a:ext>
                  </a:extLst>
                </a:gridCol>
                <a:gridCol w="978471">
                  <a:extLst>
                    <a:ext uri="{9D8B030D-6E8A-4147-A177-3AD203B41FA5}">
                      <a16:colId xmlns:a16="http://schemas.microsoft.com/office/drawing/2014/main" val="247444913"/>
                    </a:ext>
                  </a:extLst>
                </a:gridCol>
                <a:gridCol w="978471">
                  <a:extLst>
                    <a:ext uri="{9D8B030D-6E8A-4147-A177-3AD203B41FA5}">
                      <a16:colId xmlns:a16="http://schemas.microsoft.com/office/drawing/2014/main" val="379263823"/>
                    </a:ext>
                  </a:extLst>
                </a:gridCol>
                <a:gridCol w="978471">
                  <a:extLst>
                    <a:ext uri="{9D8B030D-6E8A-4147-A177-3AD203B41FA5}">
                      <a16:colId xmlns:a16="http://schemas.microsoft.com/office/drawing/2014/main" val="376448209"/>
                    </a:ext>
                  </a:extLst>
                </a:gridCol>
                <a:gridCol w="507770">
                  <a:extLst>
                    <a:ext uri="{9D8B030D-6E8A-4147-A177-3AD203B41FA5}">
                      <a16:colId xmlns:a16="http://schemas.microsoft.com/office/drawing/2014/main" val="176268091"/>
                    </a:ext>
                  </a:extLst>
                </a:gridCol>
                <a:gridCol w="288800">
                  <a:extLst>
                    <a:ext uri="{9D8B030D-6E8A-4147-A177-3AD203B41FA5}">
                      <a16:colId xmlns:a16="http://schemas.microsoft.com/office/drawing/2014/main" val="1482243842"/>
                    </a:ext>
                  </a:extLst>
                </a:gridCol>
                <a:gridCol w="512081">
                  <a:extLst>
                    <a:ext uri="{9D8B030D-6E8A-4147-A177-3AD203B41FA5}">
                      <a16:colId xmlns:a16="http://schemas.microsoft.com/office/drawing/2014/main" val="1182544413"/>
                    </a:ext>
                  </a:extLst>
                </a:gridCol>
                <a:gridCol w="831916">
                  <a:extLst>
                    <a:ext uri="{9D8B030D-6E8A-4147-A177-3AD203B41FA5}">
                      <a16:colId xmlns:a16="http://schemas.microsoft.com/office/drawing/2014/main" val="3984733537"/>
                    </a:ext>
                  </a:extLst>
                </a:gridCol>
              </a:tblGrid>
              <a:tr h="342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SQ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Name of main river in SQ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Wetland EI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Wetland ES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SCI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IIS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IEI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WRUI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PRIORITY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472796"/>
                  </a:ext>
                </a:extLst>
              </a:tr>
              <a:tr h="342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T31A-04712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Mzimvubu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LOW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663299"/>
                  </a:ext>
                </a:extLst>
              </a:tr>
              <a:tr h="342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T31B-04745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Krom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LOW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917835"/>
                  </a:ext>
                </a:extLst>
              </a:tr>
              <a:tr h="342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T31B-04868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Krom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LOW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84169"/>
                  </a:ext>
                </a:extLst>
              </a:tr>
              <a:tr h="342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T31B-04873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unnamed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LOW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434543"/>
                  </a:ext>
                </a:extLst>
              </a:tr>
              <a:tr h="342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T31C-04796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Mngeni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439219"/>
                  </a:ext>
                </a:extLst>
              </a:tr>
              <a:tr h="342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T31C-04866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Mzimvubu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B/C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336811"/>
                  </a:ext>
                </a:extLst>
              </a:tr>
              <a:tr h="342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T31C-04879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Nyongo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65569"/>
                  </a:ext>
                </a:extLst>
              </a:tr>
              <a:tr h="342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T31D-04926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Mzimvubu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LOW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980582"/>
                  </a:ext>
                </a:extLst>
              </a:tr>
              <a:tr h="342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T31D-04936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Riet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LOW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B/C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962086"/>
                  </a:ext>
                </a:extLst>
              </a:tr>
              <a:tr h="342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T31D-05030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Riet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LOW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LOW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011206"/>
                  </a:ext>
                </a:extLst>
              </a:tr>
              <a:tr h="342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T31D-05060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unnamed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98609"/>
                  </a:ext>
                </a:extLst>
              </a:tr>
              <a:tr h="342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T31D-05076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Mzimvubu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VERY LOW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LOW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497852"/>
                  </a:ext>
                </a:extLst>
              </a:tr>
              <a:tr h="342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T31E-04836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Tswereka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931115"/>
                  </a:ext>
                </a:extLst>
              </a:tr>
              <a:tr h="342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T31E-04910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Malithasana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959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CB87F13-C796-4C14-AC08-574713A31E86}"/>
              </a:ext>
            </a:extLst>
          </p:cNvPr>
          <p:cNvSpPr txBox="1"/>
          <p:nvPr/>
        </p:nvSpPr>
        <p:spPr>
          <a:xfrm>
            <a:off x="1702364" y="244574"/>
            <a:ext cx="7291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SUMMARY: WETLAND EI, ES AND PRIORITY (EXAMPLE)</a:t>
            </a:r>
          </a:p>
        </p:txBody>
      </p:sp>
    </p:spTree>
    <p:extLst>
      <p:ext uri="{BB962C8B-B14F-4D97-AF65-F5344CB8AC3E}">
        <p14:creationId xmlns:p14="http://schemas.microsoft.com/office/powerpoint/2010/main" val="322863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9225"/>
            <a:ext cx="1335087" cy="358775"/>
          </a:xfrm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prstClr val="black"/>
                </a:solidFill>
                <a:ea typeface="ＭＳ Ｐゴシック" pitchFamily="34" charset="-128"/>
              </a:rPr>
              <a:t>3.26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D4B93-2874-4D73-8E87-51BC0ACF26C7}"/>
              </a:ext>
            </a:extLst>
          </p:cNvPr>
          <p:cNvSpPr txBox="1"/>
          <p:nvPr/>
        </p:nvSpPr>
        <p:spPr>
          <a:xfrm>
            <a:off x="2202370" y="504569"/>
            <a:ext cx="57022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HIGHEST PRIORITY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WETLANDS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966E8A-FBAB-483A-B6AD-C4CC26E232E3}"/>
              </a:ext>
            </a:extLst>
          </p:cNvPr>
          <p:cNvSpPr/>
          <p:nvPr/>
        </p:nvSpPr>
        <p:spPr>
          <a:xfrm>
            <a:off x="1455312" y="1748894"/>
            <a:ext cx="7196319" cy="2749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prioritization process determined which wetlands became the focus of more detailed assessments including:</a:t>
            </a:r>
          </a:p>
          <a:p>
            <a:pPr marL="800100" lvl="1" indent="-342900" algn="just">
              <a:lnSpc>
                <a:spcPct val="12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PES, </a:t>
            </a:r>
            <a:r>
              <a:rPr lang="en-GB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EIS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validation</a:t>
            </a:r>
          </a:p>
          <a:p>
            <a:pPr marL="800100" lvl="1" indent="-342900" algn="just">
              <a:lnSpc>
                <a:spcPct val="12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EWR</a:t>
            </a:r>
            <a:endParaRPr lang="en-GB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RQO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(detailed)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9225"/>
            <a:ext cx="1335087" cy="358775"/>
          </a:xfrm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prstClr val="black"/>
                </a:solidFill>
                <a:ea typeface="ＭＳ Ｐゴシック" pitchFamily="34" charset="-128"/>
              </a:rPr>
              <a:t>3.26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4F095-4A3E-43D5-BCA6-BEE492FB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56" y="1165412"/>
            <a:ext cx="10214934" cy="5148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5D4B93-2874-4D73-8E87-51BC0ACF26C7}"/>
              </a:ext>
            </a:extLst>
          </p:cNvPr>
          <p:cNvSpPr txBox="1"/>
          <p:nvPr/>
        </p:nvSpPr>
        <p:spPr>
          <a:xfrm>
            <a:off x="1447156" y="282010"/>
            <a:ext cx="7736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HIGHEST PRIORITY WETLANDS</a:t>
            </a:r>
          </a:p>
        </p:txBody>
      </p:sp>
    </p:spTree>
    <p:extLst>
      <p:ext uri="{BB962C8B-B14F-4D97-AF65-F5344CB8AC3E}">
        <p14:creationId xmlns:p14="http://schemas.microsoft.com/office/powerpoint/2010/main" val="61480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FC2EB38D-9658-46B8-8BC4-EE0A73EE1B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7322" r="22817" b="6425"/>
          <a:stretch/>
        </p:blipFill>
        <p:spPr>
          <a:xfrm>
            <a:off x="1944710" y="837126"/>
            <a:ext cx="6439437" cy="5576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13A4F3-7416-4B8B-B190-6D6A003ED3EC}"/>
              </a:ext>
            </a:extLst>
          </p:cNvPr>
          <p:cNvSpPr txBox="1"/>
          <p:nvPr/>
        </p:nvSpPr>
        <p:spPr>
          <a:xfrm>
            <a:off x="1470669" y="252360"/>
            <a:ext cx="7736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HIGHEST PRIORITY WETLANDS</a:t>
            </a:r>
          </a:p>
        </p:txBody>
      </p:sp>
    </p:spTree>
    <p:extLst>
      <p:ext uri="{BB962C8B-B14F-4D97-AF65-F5344CB8AC3E}">
        <p14:creationId xmlns:p14="http://schemas.microsoft.com/office/powerpoint/2010/main" val="376518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C8BD97-912C-4BB6-BB9A-D87483D078C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1"/>
          <a:stretch/>
        </p:blipFill>
        <p:spPr bwMode="auto">
          <a:xfrm>
            <a:off x="1782981" y="810514"/>
            <a:ext cx="6704196" cy="548725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BD7045-04B8-4A17-A2D1-84F28793E047}"/>
              </a:ext>
            </a:extLst>
          </p:cNvPr>
          <p:cNvSpPr txBox="1"/>
          <p:nvPr/>
        </p:nvSpPr>
        <p:spPr>
          <a:xfrm>
            <a:off x="0" y="129344"/>
            <a:ext cx="9359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SUMMARY: DETAILED PES, EXAMPLE OF A HIGH PRIORITY WETLAND COMPLEX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98266-A7CD-47D6-BEAD-2890C23F7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57" y="2663042"/>
            <a:ext cx="1198540" cy="10986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6CF69E-5462-43DD-A250-E673E92BB146}"/>
              </a:ext>
            </a:extLst>
          </p:cNvPr>
          <p:cNvSpPr txBox="1"/>
          <p:nvPr/>
        </p:nvSpPr>
        <p:spPr>
          <a:xfrm>
            <a:off x="4893972" y="810514"/>
            <a:ext cx="230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Mzimvubu</a:t>
            </a:r>
            <a:r>
              <a:rPr lang="en-US" dirty="0"/>
              <a:t> Floodplains</a:t>
            </a:r>
          </a:p>
        </p:txBody>
      </p:sp>
    </p:spTree>
    <p:extLst>
      <p:ext uri="{BB962C8B-B14F-4D97-AF65-F5344CB8AC3E}">
        <p14:creationId xmlns:p14="http://schemas.microsoft.com/office/powerpoint/2010/main" val="16791348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3367</TotalTime>
  <Words>680</Words>
  <Application>Microsoft Office PowerPoint</Application>
  <PresentationFormat>On-screen Show (4:3)</PresentationFormat>
  <Paragraphs>347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Calibri</vt:lpstr>
      <vt:lpstr>Gill Sans</vt:lpstr>
      <vt:lpstr>Gill Sans Light</vt:lpstr>
      <vt:lpstr>Gill Sans MT</vt:lpstr>
      <vt:lpstr>Times New Roman</vt:lpstr>
      <vt:lpstr>Wingdings</vt:lpstr>
      <vt:lpstr>1_Office Theme</vt:lpstr>
      <vt:lpstr>PowerPoint Presentation</vt:lpstr>
      <vt:lpstr>WETLAND STUDY: INCLUDING RQOs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Delana Louw</dc:creator>
  <cp:lastModifiedBy>Patsy Scherman</cp:lastModifiedBy>
  <cp:revision>198</cp:revision>
  <cp:lastPrinted>2016-02-10T14:31:42Z</cp:lastPrinted>
  <dcterms:created xsi:type="dcterms:W3CDTF">2016-02-10T11:30:09Z</dcterms:created>
  <dcterms:modified xsi:type="dcterms:W3CDTF">2018-05-01T09:14:38Z</dcterms:modified>
</cp:coreProperties>
</file>